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zh-S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9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60EDB-7F26-B045-01B9-F9091F780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330CBF-92D0-CCEA-C772-5759A624D9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894521-8F48-C880-281E-7199C4E98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334F93-ECCB-D6E6-F3AD-E45AD8FD8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91C9-99FD-FA59-1181-7FB167D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457774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F782CD-B840-D065-679D-67B6DEF6D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ECFB38-F10E-FE2F-0504-313C7879E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23AA83-EAC6-30DE-713B-3FD93CCF3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885A7B-E2AF-C8F7-422C-9D9D3FF0A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C08E46-43A2-B28E-AC99-067D8FB0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635341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E9AC403-63C6-E944-9EB0-59D6A1DB6D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74C463-1C55-A9AE-FB9D-929242BD5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086E70-D0AD-C492-2F28-013711E7D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7486E2-99C3-0EA9-7485-5C6FD152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F9C97D-8022-B7B5-BC3C-452ABB29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1285269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AB6006-CE68-E65B-2E8A-41CE01A96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16D71-8DB9-65E9-579A-CFC456E06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061D06-9372-12FD-F1CC-D9FC0D42F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856878-B094-0531-DF12-828C7481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CBEC16-975A-A8AE-1DE7-968B2359C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329952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98D69B-CF10-D35F-8758-7345F9B32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3C38B2-3BDA-E19D-0A93-D168E8E4AF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64702DF-CB1B-C56D-BCFE-6DF227C4D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AB5A5-1A85-BEDC-A619-D49B0267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A8C8A-27F5-1CE5-CEBD-7DE4B39FE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190623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1077B-736F-70EC-1AA7-D8576368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4BB376-1FDD-4163-B2D1-21308D82E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A296293-BE2B-46F2-4361-D7C04DCE3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63C64E-7A4B-2705-77F4-F76173A3D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E0519F-A23C-60D6-9F09-15D067A9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5071CA-766E-6C06-55C1-E332C2C5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204399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158511-8AD3-3C6D-1DDD-7F8B4E98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3A606E-B95C-3092-C15E-43550EBCD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C0B505F-C1C7-7550-F2FA-A573A01D1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B6C3C5-31E7-E20F-01A0-3AC534A765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DF149CC-72FD-000D-378A-8242B77E86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77F8E-4D36-533D-906D-9F5C8D670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1E4DE2B-8FBE-19FF-1CFB-E3127FC1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0D6556D-1B1A-5039-3D3F-07DE382F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143707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7B1F6C-94D7-48F4-9EE3-1797F95D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A59C460-82BF-F43C-66D1-80216742D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0C35DCD-8D22-B667-4766-9CA1A107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B5C3CD1-DA64-2C0A-AEFA-5A60659AC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186420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ABB757-2EC7-A19A-00B9-42ED76CF0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8ABAFC-37FF-9B73-9B15-4A5C476F4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3AEEBD-FD56-A1F3-1277-E3AED302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360919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567570-88C3-106E-4EAE-8DCACAB8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CDE7B31-AF61-0182-AFF2-87C52D1DA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1BD1C6-6029-9639-5FA5-653D29AAA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19644-240F-D539-3F97-300DDF71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F696D5-0D91-ECAF-4FDC-C69433AB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9C1639-3D57-741B-9FD1-EDCEF46C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10003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5A24D-74A6-5AF2-ADAE-F222C8B59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9EC025C-F457-03B5-058B-112D31603D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SG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B89F1BC-663B-104A-8FAB-1D79E3E3D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29E7D8-3D66-B89E-D0B5-8437547FA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6604C0E-2785-F4BB-7322-D7B2BCC3E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SG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B7B3E5-955F-8857-0E9E-5B8AEC20C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4288157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4AE7FC-C2B1-9EB2-40FE-6522BBBA6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SG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65E9CF-B55D-7246-7F10-5A785CDD3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  <a:endParaRPr kumimoji="1" lang="zh-SG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D9DFA9-6568-4D71-849C-E6664DDD0A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3F727-5589-4D47-8618-A42997FDEB6D}" type="datetimeFigureOut">
              <a:rPr kumimoji="1" lang="zh-SG" altLang="en-US" smtClean="0"/>
              <a:t>11/11/25</a:t>
            </a:fld>
            <a:endParaRPr kumimoji="1" lang="zh-SG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12A5F7-A1F1-5E83-78E8-C679A3983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SG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4E14DB-AEF4-6D5D-C701-B7E8DF66B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E13F6-2529-7B41-BC8A-A15D1EEA9DAE}" type="slidenum">
              <a:rPr kumimoji="1" lang="zh-SG" altLang="en-US" smtClean="0"/>
              <a:t>‹#›</a:t>
            </a:fld>
            <a:endParaRPr kumimoji="1" lang="zh-SG" altLang="en-US"/>
          </a:p>
        </p:txBody>
      </p:sp>
    </p:spTree>
    <p:extLst>
      <p:ext uri="{BB962C8B-B14F-4D97-AF65-F5344CB8AC3E}">
        <p14:creationId xmlns:p14="http://schemas.microsoft.com/office/powerpoint/2010/main" val="337017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S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C6D28B-244F-A4DE-FB61-6EC93FEBE3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27921" b="24790"/>
          <a:stretch>
            <a:fillRect/>
          </a:stretch>
        </p:blipFill>
        <p:spPr>
          <a:xfrm>
            <a:off x="4244129" y="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EFBDEF7-8DF8-A220-B827-ABC3A3B75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kumimoji="1" lang="en-US" altLang="zh-SG" sz="4800" dirty="0">
                <a:solidFill>
                  <a:schemeClr val="bg1"/>
                </a:solidFill>
              </a:rPr>
              <a:t>Liu </a:t>
            </a:r>
            <a:r>
              <a:rPr kumimoji="1" lang="en-US" altLang="zh-SG" sz="4800" dirty="0" err="1">
                <a:solidFill>
                  <a:schemeClr val="bg1"/>
                </a:solidFill>
              </a:rPr>
              <a:t>Yubin</a:t>
            </a:r>
            <a:br>
              <a:rPr kumimoji="1" lang="en-US" altLang="zh-SG" sz="4800" dirty="0">
                <a:solidFill>
                  <a:schemeClr val="bg1"/>
                </a:solidFill>
              </a:rPr>
            </a:br>
            <a:r>
              <a:rPr kumimoji="1" lang="en-US" altLang="zh-SG" sz="4800" dirty="0">
                <a:solidFill>
                  <a:schemeClr val="bg1"/>
                </a:solidFill>
              </a:rPr>
              <a:t>Cello Junior Recital</a:t>
            </a:r>
            <a:endParaRPr kumimoji="1" lang="zh-SG" altLang="en-US" sz="4800" dirty="0">
              <a:solidFill>
                <a:schemeClr val="bg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F5CBEEF-E14A-8AB3-4C95-8115B9FD6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92500" lnSpcReduction="10000"/>
          </a:bodyPr>
          <a:lstStyle/>
          <a:p>
            <a:pPr algn="l"/>
            <a:endParaRPr kumimoji="1" lang="en-US" altLang="zh-SG" sz="2000" dirty="0">
              <a:solidFill>
                <a:schemeClr val="bg1"/>
              </a:solidFill>
            </a:endParaRPr>
          </a:p>
          <a:p>
            <a:pPr algn="l"/>
            <a:r>
              <a:rPr kumimoji="1" lang="en-US" altLang="zh-SG" sz="2000" dirty="0">
                <a:solidFill>
                  <a:schemeClr val="bg1"/>
                </a:solidFill>
              </a:rPr>
              <a:t>Program Note</a:t>
            </a:r>
          </a:p>
          <a:p>
            <a:pPr algn="l"/>
            <a:r>
              <a:rPr kumimoji="1" lang="en-US" altLang="zh-SG" sz="1100" dirty="0">
                <a:solidFill>
                  <a:schemeClr val="bg1"/>
                </a:solidFill>
              </a:rPr>
              <a:t>Location: Yong Siew </a:t>
            </a:r>
            <a:r>
              <a:rPr kumimoji="1" lang="en-US" altLang="zh-SG" sz="1100" dirty="0" err="1">
                <a:solidFill>
                  <a:schemeClr val="bg1"/>
                </a:solidFill>
              </a:rPr>
              <a:t>Toh</a:t>
            </a:r>
            <a:r>
              <a:rPr kumimoji="1" lang="en-US" altLang="zh-SG" sz="1100" dirty="0">
                <a:solidFill>
                  <a:schemeClr val="bg1"/>
                </a:solidFill>
              </a:rPr>
              <a:t> Conservatory of Music</a:t>
            </a:r>
          </a:p>
          <a:p>
            <a:pPr algn="l"/>
            <a:r>
              <a:rPr kumimoji="1" lang="en-US" altLang="zh-SG" sz="1100" dirty="0">
                <a:solidFill>
                  <a:schemeClr val="bg1"/>
                </a:solidFill>
              </a:rPr>
              <a:t>Time: 26</a:t>
            </a:r>
            <a:r>
              <a:rPr kumimoji="1" lang="en-US" altLang="zh-SG" sz="1100" baseline="30000" dirty="0">
                <a:solidFill>
                  <a:schemeClr val="bg1"/>
                </a:solidFill>
              </a:rPr>
              <a:t>th</a:t>
            </a:r>
            <a:r>
              <a:rPr kumimoji="1" lang="en-US" altLang="zh-SG" sz="1100" dirty="0">
                <a:solidFill>
                  <a:schemeClr val="bg1"/>
                </a:solidFill>
              </a:rPr>
              <a:t>, Nov. 2025, 2:40-3:10 PM</a:t>
            </a:r>
          </a:p>
          <a:p>
            <a:pPr algn="l"/>
            <a:endParaRPr kumimoji="1" lang="en-US" altLang="zh-SG" sz="2000" dirty="0">
              <a:solidFill>
                <a:schemeClr val="bg1"/>
              </a:solidFill>
            </a:endParaRPr>
          </a:p>
          <a:p>
            <a:pPr algn="l"/>
            <a:endParaRPr kumimoji="1" lang="zh-SG" altLang="en-US" sz="2000" dirty="0">
              <a:solidFill>
                <a:schemeClr val="bg1"/>
              </a:solidFill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810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C38F30-49C9-F6E5-8CCE-7AF95FE5A4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25976" b="36477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5C5B061-99E0-F673-1DA5-9F295C74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57189"/>
            <a:ext cx="5155263" cy="5571899"/>
          </a:xfrm>
        </p:spPr>
        <p:txBody>
          <a:bodyPr>
            <a:normAutofit/>
          </a:bodyPr>
          <a:lstStyle/>
          <a:p>
            <a:r>
              <a:rPr kumimoji="1" lang="en-US" altLang="zh-SG" dirty="0" err="1">
                <a:solidFill>
                  <a:srgbClr val="FFFFFF"/>
                </a:solidFill>
              </a:rPr>
              <a:t>Yubin’s</a:t>
            </a:r>
            <a:r>
              <a:rPr kumimoji="1" lang="en-US" altLang="zh-SG" dirty="0">
                <a:solidFill>
                  <a:srgbClr val="FFFFFF"/>
                </a:solidFill>
              </a:rPr>
              <a:t> Bio</a:t>
            </a:r>
            <a:endParaRPr kumimoji="1" lang="zh-SG" altLang="en-US" dirty="0">
              <a:solidFill>
                <a:srgbClr val="FFFFFF"/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B0FC85-CC1D-3FCB-9AF5-7385258D1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5375" y="557189"/>
            <a:ext cx="5158424" cy="5571899"/>
          </a:xfrm>
        </p:spPr>
        <p:txBody>
          <a:bodyPr anchor="ctr">
            <a:noAutofit/>
          </a:bodyPr>
          <a:lstStyle/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My name is Liu </a:t>
            </a:r>
            <a:r>
              <a:rPr lang="en-US" altLang="zh-SG" sz="10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Yubin</a:t>
            </a:r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I was born in Beijing, China in 2004. I started learning piano at the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age of 4 and cello at the age of 6. I studied under the famous cello educator Professor Na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Mula</a:t>
            </a:r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Central Conservatory of Music. In 2013, I was admitted to the Central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Conservatory of Music Primary school with the first place. I studied under Associate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Professor Wang </a:t>
            </a:r>
            <a:r>
              <a:rPr lang="en-US" altLang="zh-SG" sz="10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Chongwu</a:t>
            </a:r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of the Central Conservatory of Music Middle School, and also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studied with Zhao </a:t>
            </a:r>
            <a:r>
              <a:rPr lang="en-US" altLang="zh-SG" sz="10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Yunpeng</a:t>
            </a:r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principal cellist of the China Philharmonic Orchestra, and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graduated with excellent results. Starting from 2023, I will study at the Yong Siew </a:t>
            </a:r>
            <a:r>
              <a:rPr lang="en-US" altLang="zh-SG" sz="10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Toh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Conservatory of Music at the National University of Singapore with a full scholarship, studying under Professor Qin </a:t>
            </a:r>
            <a:r>
              <a:rPr lang="en-US" altLang="zh-SG" sz="10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Liwei</a:t>
            </a:r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. Liu </a:t>
            </a:r>
            <a:r>
              <a:rPr lang="en-US" altLang="zh-SG" sz="10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Yubin</a:t>
            </a:r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had excellent academic performance while at school and won the Excellence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Award in the Scholarship Competition of the Central Conservatory of Music Middle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School. In 2014, I won the fourth prize in the professional group of the "Aegean Cup"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International Cello Competition. In 2019, I won the third prize in the Inner Mongolia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International Music Summer Camp-Cello Professional Group Competition. The string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quartet formed by four students won the second prize in the ensemble competition held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by the school. I was selected into the "Genius Youth Troupe" of the Central Conservatory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of Music Middle School and went to </a:t>
            </a:r>
            <a:r>
              <a:rPr lang="en-US" altLang="zh-SG" sz="1000" kern="100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Yan’an</a:t>
            </a:r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, Hohhot and other places to perform with the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troupe. I traveled to Europe with the Youth Symphony Orchestra of the Central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Conservatory of Music Middle School, and represented the school in various important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state performance tasks. I performed many times in the Golden Hall of the Great Hall of</a:t>
            </a:r>
            <a:endParaRPr lang="zh-CN" altLang="zh-SG" sz="10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SG" sz="1000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People, the National Center for the Performing Arts, and the Beijing Concert Hall. </a:t>
            </a:r>
            <a:endParaRPr kumimoji="1" lang="zh-SG" altLang="en-US" sz="1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4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6937611-E56E-B9E0-7FC1-D892D7910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10" r="1" b="33216"/>
          <a:stretch>
            <a:fillRect/>
          </a:stretch>
        </p:blipFill>
        <p:spPr>
          <a:xfrm>
            <a:off x="3541569" y="10"/>
            <a:ext cx="866953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7601A5A-CE7D-F2D3-C054-A2146ADFD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kumimoji="1" lang="en-US" altLang="zh-SG" sz="2800">
                <a:solidFill>
                  <a:schemeClr val="bg1"/>
                </a:solidFill>
              </a:rPr>
              <a:t>Program</a:t>
            </a:r>
            <a:endParaRPr kumimoji="1" lang="zh-SG" altLang="en-US" sz="28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FC09C7-AD83-F86A-64C2-46F312317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kumimoji="1" lang="en-US" altLang="zh-SG" sz="1700" dirty="0">
                <a:solidFill>
                  <a:schemeClr val="bg1"/>
                </a:solidFill>
              </a:rPr>
              <a:t>Johannes Brahms: Sonata for Cello and Piano in F Major, No.2, op.99</a:t>
            </a:r>
          </a:p>
          <a:p>
            <a:pPr marL="571500" indent="-571500">
              <a:buAutoNum type="romanUcPeriod"/>
            </a:pPr>
            <a:r>
              <a:rPr kumimoji="1" lang="en-US" altLang="zh-SG" sz="1700" dirty="0">
                <a:solidFill>
                  <a:schemeClr val="bg1"/>
                </a:solidFill>
              </a:rPr>
              <a:t>Allegro Vivace</a:t>
            </a:r>
          </a:p>
          <a:p>
            <a:pPr marL="571500" indent="-571500">
              <a:buAutoNum type="romanUcPeriod"/>
            </a:pPr>
            <a:r>
              <a:rPr kumimoji="1" lang="en-US" altLang="zh-SG" sz="1700" dirty="0">
                <a:solidFill>
                  <a:schemeClr val="bg1"/>
                </a:solidFill>
              </a:rPr>
              <a:t>Adagio Affettuoso</a:t>
            </a:r>
          </a:p>
          <a:p>
            <a:pPr marL="571500" indent="-571500">
              <a:buAutoNum type="romanUcPeriod"/>
            </a:pPr>
            <a:r>
              <a:rPr kumimoji="1" lang="en-US" altLang="zh-SG" sz="1700" dirty="0">
                <a:solidFill>
                  <a:schemeClr val="bg1"/>
                </a:solidFill>
              </a:rPr>
              <a:t>Allegro </a:t>
            </a:r>
            <a:r>
              <a:rPr kumimoji="1" lang="en-US" altLang="zh-SG" sz="1700" dirty="0" err="1">
                <a:solidFill>
                  <a:schemeClr val="bg1"/>
                </a:solidFill>
              </a:rPr>
              <a:t>Passionato</a:t>
            </a:r>
            <a:endParaRPr kumimoji="1" lang="en-US" altLang="zh-SG" sz="1700" dirty="0">
              <a:solidFill>
                <a:schemeClr val="bg1"/>
              </a:solidFill>
            </a:endParaRPr>
          </a:p>
          <a:p>
            <a:pPr marL="571500" indent="-571500">
              <a:buAutoNum type="romanUcPeriod"/>
            </a:pPr>
            <a:r>
              <a:rPr kumimoji="1" lang="en-US" altLang="zh-SG" sz="1700" dirty="0">
                <a:solidFill>
                  <a:schemeClr val="bg1"/>
                </a:solidFill>
              </a:rPr>
              <a:t>Allegro Molto</a:t>
            </a:r>
            <a:endParaRPr kumimoji="1" lang="zh-SG" altLang="en-US" sz="1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694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F940C5B-BBE9-99F0-C779-DD6ED457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kumimoji="1" lang="en-US" altLang="zh-SG">
                <a:solidFill>
                  <a:schemeClr val="bg1"/>
                </a:solidFill>
              </a:rPr>
              <a:t>I. Allegro Vivace</a:t>
            </a:r>
            <a:endParaRPr kumimoji="1" lang="zh-SG" altLang="en-US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3762DD-B085-109C-12E2-B52CBF0E9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kumimoji="1" lang="en" altLang="zh-SG" sz="2000" dirty="0">
                <a:solidFill>
                  <a:schemeClr val="bg1"/>
                </a:solidFill>
              </a:rPr>
              <a:t>The Allegro vivace is a sonata form opening with a fragmented cello theme over a tremolo piano part. Its bipartite exposition somewhat unusually traverses F major, C major, and A minor; Roger Graybill argued that the tonal plan may be read as ultimately returning to F major, given the intricate motivic structure of its voice leading.</a:t>
            </a:r>
            <a:endParaRPr kumimoji="1" lang="zh-SG" altLang="en-US" sz="20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3126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02BC1F74-4A6E-81B8-CBA4-F3C7711E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kumimoji="1" lang="en-US" altLang="zh-SG" sz="4100" dirty="0">
                <a:solidFill>
                  <a:schemeClr val="bg1"/>
                </a:solidFill>
              </a:rPr>
              <a:t>II. </a:t>
            </a:r>
            <a:r>
              <a:rPr kumimoji="1" lang="en-US" altLang="zh-SG" sz="4100">
                <a:solidFill>
                  <a:schemeClr val="bg1"/>
                </a:solidFill>
              </a:rPr>
              <a:t>Adagio Affettuoso</a:t>
            </a:r>
            <a:br>
              <a:rPr kumimoji="1" lang="en-US" altLang="zh-SG" sz="4100" dirty="0">
                <a:solidFill>
                  <a:schemeClr val="bg1"/>
                </a:solidFill>
              </a:rPr>
            </a:br>
            <a:endParaRPr kumimoji="1" lang="zh-SG" altLang="en-US" sz="4100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BBF363-7F5D-7FE5-6233-3CF05AC4B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kumimoji="1" lang="en" altLang="zh-SG" sz="2000">
                <a:solidFill>
                  <a:schemeClr val="bg1"/>
                </a:solidFill>
              </a:rPr>
              <a:t>Deeply felt, introspective, and sorrowful. "Affettuoso" implies a tender, heartfelt passion, and this movement is the emotional heart of the sonata. It's in the dark, remote key of F-sharp minor, which gives it a haunting quality.</a:t>
            </a:r>
            <a:endParaRPr kumimoji="1" lang="zh-SG" altLang="en-US" sz="20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68813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9AB4E8B-8579-0DDE-A4F4-0DE771DA8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kumimoji="1" lang="en-US" altLang="zh-SG" sz="3700">
                <a:solidFill>
                  <a:schemeClr val="bg1"/>
                </a:solidFill>
              </a:rPr>
              <a:t>III. Allegro Passionato</a:t>
            </a:r>
            <a:br>
              <a:rPr kumimoji="1" lang="en-US" altLang="zh-SG" sz="3700">
                <a:solidFill>
                  <a:schemeClr val="bg1"/>
                </a:solidFill>
              </a:rPr>
            </a:br>
            <a:endParaRPr kumimoji="1" lang="zh-SG" altLang="en-US" sz="370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45FDF3-F551-E685-DA4A-8D31F4755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kumimoji="1" lang="en" altLang="zh-SG" sz="2400" dirty="0">
                <a:solidFill>
                  <a:schemeClr val="bg1"/>
                </a:solidFill>
              </a:rPr>
              <a:t>A fiery, turbulent scherzo. This is one of Brahms' most demonic and driven movements. The "</a:t>
            </a:r>
            <a:r>
              <a:rPr kumimoji="1" lang="en" altLang="zh-SG" sz="2400" dirty="0" err="1">
                <a:solidFill>
                  <a:schemeClr val="bg1"/>
                </a:solidFill>
              </a:rPr>
              <a:t>passionato</a:t>
            </a:r>
            <a:r>
              <a:rPr kumimoji="1" lang="en" altLang="zh-SG" sz="2400" dirty="0">
                <a:solidFill>
                  <a:schemeClr val="bg1"/>
                </a:solidFill>
              </a:rPr>
              <a:t>" marking is key—this is not playful, but fierce, rhythmic, and explosive.</a:t>
            </a:r>
            <a:endParaRPr kumimoji="1" lang="zh-SG" alt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5651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5B1E232-6E52-4FE4-79AA-3BC7854B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kumimoji="1" lang="en-US" altLang="zh-SG">
                <a:solidFill>
                  <a:schemeClr val="bg1"/>
                </a:solidFill>
              </a:rPr>
              <a:t>IV. Allegro Molto</a:t>
            </a:r>
            <a:endParaRPr kumimoji="1" lang="zh-SG" altLang="en-US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82AC2C-1BF7-EFCD-BB54-39569BFC6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>
            <a:normAutofit/>
          </a:bodyPr>
          <a:lstStyle/>
          <a:p>
            <a:r>
              <a:rPr kumimoji="1" lang="en" altLang="zh-SG" sz="2000">
                <a:solidFill>
                  <a:schemeClr val="bg1"/>
                </a:solidFill>
              </a:rPr>
              <a:t>A brilliant, joyful, and virtuosic rondo. After the intensity of the first three movements, the finale provides a triumphant and sunny release. It's mostly light-hearted and playful, with a folk-dance-like quality.</a:t>
            </a:r>
            <a:endParaRPr kumimoji="1" lang="zh-SG" altLang="en-US" sz="20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7664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579</Words>
  <Application>Microsoft Macintosh PowerPoint</Application>
  <PresentationFormat>宽屏</PresentationFormat>
  <Paragraphs>39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主题​​</vt:lpstr>
      <vt:lpstr>Liu Yubin Cello Junior Recital</vt:lpstr>
      <vt:lpstr>Yubin’s Bio</vt:lpstr>
      <vt:lpstr>Program</vt:lpstr>
      <vt:lpstr>I. Allegro Vivace</vt:lpstr>
      <vt:lpstr>II. Adagio Affettuoso </vt:lpstr>
      <vt:lpstr>III. Allegro Passionato </vt:lpstr>
      <vt:lpstr>IV. Allegro Molto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Liu Yubin Cello Junior Recital</dc:title>
  <dc:creator>Zeyu Zhu</dc:creator>
  <cp:lastModifiedBy>Zeyu Zhu</cp:lastModifiedBy>
  <cp:revision>3</cp:revision>
  <dcterms:created xsi:type="dcterms:W3CDTF">2025-11-10T16:56:09Z</dcterms:created>
  <dcterms:modified xsi:type="dcterms:W3CDTF">2025-11-10T17:37:05Z</dcterms:modified>
</cp:coreProperties>
</file>